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50" d="100"/>
          <a:sy n="50" d="100"/>
        </p:scale>
        <p:origin x="221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93D732-8110-4377-9ED7-C2C8289D676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82023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3D732-8110-4377-9ED7-C2C8289D676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59455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3D732-8110-4377-9ED7-C2C8289D676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282605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93D732-8110-4377-9ED7-C2C8289D676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55824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93D732-8110-4377-9ED7-C2C8289D6766}"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99577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93D732-8110-4377-9ED7-C2C8289D676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354476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93D732-8110-4377-9ED7-C2C8289D6766}"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316590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93D732-8110-4377-9ED7-C2C8289D6766}" type="datetimeFigureOut">
              <a:rPr lang="en-GB" smtClean="0"/>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50185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3D732-8110-4377-9ED7-C2C8289D6766}" type="datetimeFigureOut">
              <a:rPr lang="en-GB" smtClean="0"/>
              <a:t>01/04/2020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92437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E93D732-8110-4377-9ED7-C2C8289D676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51280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E93D732-8110-4377-9ED7-C2C8289D6766}"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821B4-9B9A-4103-AB63-09E948962587}" type="slidenum">
              <a:rPr lang="en-GB" smtClean="0"/>
              <a:t>‹#›</a:t>
            </a:fld>
            <a:endParaRPr lang="en-GB"/>
          </a:p>
        </p:txBody>
      </p:sp>
    </p:spTree>
    <p:extLst>
      <p:ext uri="{BB962C8B-B14F-4D97-AF65-F5344CB8AC3E}">
        <p14:creationId xmlns:p14="http://schemas.microsoft.com/office/powerpoint/2010/main" val="412892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E93D732-8110-4377-9ED7-C2C8289D6766}" type="datetimeFigureOut">
              <a:rPr lang="en-GB" smtClean="0"/>
              <a:t>01/04/2020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64821B4-9B9A-4103-AB63-09E948962587}" type="slidenum">
              <a:rPr lang="en-GB" smtClean="0"/>
              <a:t>‹#›</a:t>
            </a:fld>
            <a:endParaRPr lang="en-GB"/>
          </a:p>
        </p:txBody>
      </p:sp>
    </p:spTree>
    <p:extLst>
      <p:ext uri="{BB962C8B-B14F-4D97-AF65-F5344CB8AC3E}">
        <p14:creationId xmlns:p14="http://schemas.microsoft.com/office/powerpoint/2010/main" val="3115126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ogle.co.uk/url?sa=i&amp;url=https%3A%2F%2Fwww.shutterstock.com%2Fsearch%2Fhansom-cab&amp;psig=AOvVaw1VGjsYSlh2rJSKUeCuUGnd&amp;ust=1585825577032000&amp;source=images&amp;cd=vfe&amp;ved=0CAIQjRxqFwoTCIjfjvKKx-gCFQAAAAAdAAAAABAF" TargetMode="External"/><Relationship Id="rId3" Type="http://schemas.openxmlformats.org/officeDocument/2006/relationships/hyperlink" Target="http://www.hinckleypastpresent.org/hinckley.html"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primaryfacts.com/4806/douglas-bader-facts-and-information/" TargetMode="External"/><Relationship Id="rId5" Type="http://schemas.openxmlformats.org/officeDocument/2006/relationships/hyperlink" Target="https://www.youtube.com/watch?v=P0rVHKuEP68" TargetMode="External"/><Relationship Id="rId10" Type="http://schemas.openxmlformats.org/officeDocument/2006/relationships/image" Target="../media/image4.png"/><Relationship Id="rId4" Type="http://schemas.openxmlformats.org/officeDocument/2006/relationships/hyperlink" Target="https://www.bbc.co.uk/bitesize/guides/z2cqrwx/revision/4"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8875" y="7714972"/>
            <a:ext cx="1671712" cy="1755298"/>
          </a:xfrm>
          <a:prstGeom prst="rect">
            <a:avLst/>
          </a:prstGeom>
        </p:spPr>
      </p:pic>
      <p:sp>
        <p:nvSpPr>
          <p:cNvPr id="6" name="TextBox 5"/>
          <p:cNvSpPr txBox="1"/>
          <p:nvPr/>
        </p:nvSpPr>
        <p:spPr>
          <a:xfrm>
            <a:off x="2067857" y="934606"/>
            <a:ext cx="2722284" cy="369332"/>
          </a:xfrm>
          <a:prstGeom prst="rect">
            <a:avLst/>
          </a:prstGeom>
          <a:noFill/>
        </p:spPr>
        <p:txBody>
          <a:bodyPr wrap="none" rtlCol="0">
            <a:spAutoFit/>
          </a:bodyPr>
          <a:lstStyle/>
          <a:p>
            <a:r>
              <a:rPr lang="en-GB" b="1" dirty="0" smtClean="0"/>
              <a:t>HOME LEARNING PROJECT</a:t>
            </a:r>
            <a:endParaRPr lang="en-GB" b="1" dirty="0"/>
          </a:p>
        </p:txBody>
      </p:sp>
      <p:sp>
        <p:nvSpPr>
          <p:cNvPr id="7" name="TextBox 6"/>
          <p:cNvSpPr txBox="1"/>
          <p:nvPr/>
        </p:nvSpPr>
        <p:spPr>
          <a:xfrm>
            <a:off x="10883" y="1156379"/>
            <a:ext cx="6858000" cy="707886"/>
          </a:xfrm>
          <a:prstGeom prst="rect">
            <a:avLst/>
          </a:prstGeom>
          <a:noFill/>
        </p:spPr>
        <p:txBody>
          <a:bodyPr wrap="square" rtlCol="0">
            <a:spAutoFit/>
          </a:bodyPr>
          <a:lstStyle/>
          <a:p>
            <a:pPr algn="ctr"/>
            <a:r>
              <a:rPr lang="en-GB" sz="4000" b="1" dirty="0" smtClean="0">
                <a:latin typeface="Monotype Corsiva" panose="03010101010201010101" pitchFamily="66" charset="0"/>
              </a:rPr>
              <a:t>Postcards of </a:t>
            </a:r>
            <a:r>
              <a:rPr lang="en-GB" sz="4000" b="1" dirty="0" smtClean="0">
                <a:solidFill>
                  <a:srgbClr val="C00000"/>
                </a:solidFill>
                <a:latin typeface="Monotype Corsiva" panose="03010101010201010101" pitchFamily="66" charset="0"/>
              </a:rPr>
              <a:t>Hinckley’s</a:t>
            </a:r>
            <a:r>
              <a:rPr lang="en-GB" sz="4000" b="1" dirty="0" smtClean="0">
                <a:latin typeface="Monotype Corsiva" panose="03010101010201010101" pitchFamily="66" charset="0"/>
              </a:rPr>
              <a:t> </a:t>
            </a:r>
            <a:r>
              <a:rPr lang="en-GB" sz="4000" b="1" dirty="0" smtClean="0">
                <a:latin typeface="Monotype Corsiva" panose="03010101010201010101" pitchFamily="66" charset="0"/>
              </a:rPr>
              <a:t>Past #2</a:t>
            </a:r>
            <a:endParaRPr lang="en-GB" sz="4000" b="1" dirty="0">
              <a:latin typeface="Monotype Corsiva" panose="03010101010201010101" pitchFamily="66"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859050380"/>
              </p:ext>
            </p:extLst>
          </p:nvPr>
        </p:nvGraphicFramePr>
        <p:xfrm>
          <a:off x="460567" y="1854803"/>
          <a:ext cx="6004028" cy="7709582"/>
        </p:xfrm>
        <a:graphic>
          <a:graphicData uri="http://schemas.openxmlformats.org/drawingml/2006/table">
            <a:tbl>
              <a:tblPr firstRow="1" bandRow="1">
                <a:tableStyleId>{5C22544A-7EE6-4342-B048-85BDC9FD1C3A}</a:tableStyleId>
              </a:tblPr>
              <a:tblGrid>
                <a:gridCol w="3002014">
                  <a:extLst>
                    <a:ext uri="{9D8B030D-6E8A-4147-A177-3AD203B41FA5}">
                      <a16:colId xmlns:a16="http://schemas.microsoft.com/office/drawing/2014/main" val="830067495"/>
                    </a:ext>
                  </a:extLst>
                </a:gridCol>
                <a:gridCol w="3002014">
                  <a:extLst>
                    <a:ext uri="{9D8B030D-6E8A-4147-A177-3AD203B41FA5}">
                      <a16:colId xmlns:a16="http://schemas.microsoft.com/office/drawing/2014/main" val="428993904"/>
                    </a:ext>
                  </a:extLst>
                </a:gridCol>
              </a:tblGrid>
              <a:tr h="865181">
                <a:tc gridSpan="2">
                  <a:txBody>
                    <a:bodyPr/>
                    <a:lstStyle/>
                    <a:p>
                      <a:pPr algn="ctr">
                        <a:lnSpc>
                          <a:spcPct val="107000"/>
                        </a:lnSpc>
                        <a:spcAft>
                          <a:spcPts val="800"/>
                        </a:spcAft>
                      </a:pPr>
                      <a:r>
                        <a:rPr lang="en-US" sz="1050" b="0" i="0" dirty="0" smtClean="0">
                          <a:solidFill>
                            <a:schemeClr val="tx1"/>
                          </a:solidFill>
                          <a:effectLst/>
                          <a:latin typeface="+mn-lt"/>
                          <a:ea typeface="Calibri" panose="020F0502020204030204" pitchFamily="34" charset="0"/>
                          <a:cs typeface="Times New Roman" panose="02020603050405020304" pitchFamily="18" charset="0"/>
                        </a:rPr>
                        <a:t>Hinckley Past &amp; Present Website: </a:t>
                      </a:r>
                      <a:r>
                        <a:rPr lang="en-US" sz="1050" b="0" i="0" dirty="0" smtClean="0">
                          <a:solidFill>
                            <a:schemeClr val="tx1"/>
                          </a:solidFill>
                          <a:effectLst/>
                          <a:latin typeface="+mn-lt"/>
                          <a:ea typeface="Calibri" panose="020F0502020204030204" pitchFamily="34" charset="0"/>
                          <a:cs typeface="Times New Roman" panose="02020603050405020304" pitchFamily="18" charset="0"/>
                          <a:hlinkClick r:id="rId3"/>
                        </a:rPr>
                        <a:t>http://www.hinckleypastpresent.org/hinckley.html</a:t>
                      </a:r>
                      <a:endParaRPr lang="en-US" sz="1050" b="0" i="0" dirty="0" smtClean="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en-US" sz="1050" b="0" i="0" dirty="0" smtClean="0">
                          <a:solidFill>
                            <a:schemeClr val="tx1"/>
                          </a:solidFill>
                          <a:effectLst/>
                          <a:latin typeface="+mn-lt"/>
                          <a:ea typeface="Calibri" panose="020F0502020204030204" pitchFamily="34" charset="0"/>
                          <a:cs typeface="Times New Roman" panose="02020603050405020304" pitchFamily="18" charset="0"/>
                        </a:rPr>
                        <a:t>Hinckley has a long and rich history. This week’s theme is to discover more about the town we live in and create a set of postcards to capture important historical moments. On one side of the postcard draw a picture; and capture the history on the reverse of the card.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900" b="0" i="1" dirty="0" smtClean="0">
                        <a:solidFill>
                          <a:schemeClr val="tx1"/>
                        </a:solidFill>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7761208"/>
                  </a:ext>
                </a:extLst>
              </a:tr>
              <a:tr h="2047290">
                <a:tc>
                  <a:txBody>
                    <a:bodyPr/>
                    <a:lstStyle/>
                    <a:p>
                      <a:pPr algn="ctr">
                        <a:lnSpc>
                          <a:spcPct val="107000"/>
                        </a:lnSpc>
                        <a:spcAft>
                          <a:spcPts val="800"/>
                        </a:spcAft>
                      </a:pPr>
                      <a:r>
                        <a:rPr lang="en-GB" sz="900" b="1" u="sng" dirty="0" smtClean="0">
                          <a:solidFill>
                            <a:srgbClr val="FF0000"/>
                          </a:solidFill>
                          <a:effectLst/>
                          <a:latin typeface="+mn-lt"/>
                          <a:ea typeface="Calibri" panose="020F0502020204030204" pitchFamily="34" charset="0"/>
                          <a:cs typeface="Times New Roman" panose="02020603050405020304" pitchFamily="18" charset="0"/>
                        </a:rPr>
                        <a:t>Postcard 7: </a:t>
                      </a:r>
                    </a:p>
                    <a:p>
                      <a:pPr>
                        <a:lnSpc>
                          <a:spcPct val="107000"/>
                        </a:lnSpc>
                        <a:spcAft>
                          <a:spcPts val="800"/>
                        </a:spcAft>
                      </a:pPr>
                      <a:r>
                        <a:rPr lang="en-GB" sz="900" b="1" dirty="0" smtClean="0">
                          <a:effectLst/>
                          <a:latin typeface="+mn-lt"/>
                          <a:ea typeface="Calibri" panose="020F0502020204030204" pitchFamily="34" charset="0"/>
                          <a:cs typeface="Times New Roman" panose="02020603050405020304" pitchFamily="18" charset="0"/>
                        </a:rPr>
                        <a:t>1730 - Dick Turpin</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900" dirty="0" smtClean="0">
                          <a:effectLst/>
                          <a:latin typeface="+mn-lt"/>
                          <a:ea typeface="Calibri" panose="020F0502020204030204" pitchFamily="34" charset="0"/>
                          <a:cs typeface="Times New Roman" panose="02020603050405020304" pitchFamily="18" charset="0"/>
                        </a:rPr>
                        <a:t>Dick Turpin visited the area in 1730. Discover who Dick Turpin was, the name of his horse and his profession! Record a picture to represent him on your post card. His famous words were captured in a pop song in the 1980s. Can you discover the artist and song? The website below will help.</a:t>
                      </a:r>
                    </a:p>
                    <a:p>
                      <a:pPr>
                        <a:lnSpc>
                          <a:spcPct val="107000"/>
                        </a:lnSpc>
                        <a:spcAft>
                          <a:spcPts val="800"/>
                        </a:spcAft>
                      </a:pPr>
                      <a:r>
                        <a:rPr lang="en-GB" sz="800" i="1" u="sng" dirty="0" smtClean="0">
                          <a:effectLst/>
                          <a:latin typeface="+mn-lt"/>
                          <a:ea typeface="Calibri" panose="020F0502020204030204" pitchFamily="34" charset="0"/>
                          <a:cs typeface="Times New Roman" panose="02020603050405020304" pitchFamily="18" charset="0"/>
                        </a:rPr>
                        <a:t>Take it further</a:t>
                      </a:r>
                      <a:r>
                        <a:rPr lang="en-GB" sz="800" dirty="0" smtClean="0">
                          <a:effectLst/>
                          <a:latin typeface="+mn-lt"/>
                          <a:ea typeface="Calibri" panose="020F0502020204030204" pitchFamily="34" charset="0"/>
                          <a:cs typeface="Times New Roman" panose="02020603050405020304" pitchFamily="18" charset="0"/>
                        </a:rPr>
                        <a:t>: Write an autobiography on Dick Turpin.</a:t>
                      </a:r>
                    </a:p>
                    <a:p>
                      <a:pPr>
                        <a:lnSpc>
                          <a:spcPct val="107000"/>
                        </a:lnSpc>
                        <a:spcAft>
                          <a:spcPts val="800"/>
                        </a:spcAft>
                      </a:pPr>
                      <a:r>
                        <a:rPr lang="en-GB" sz="900" u="sng" dirty="0" smtClean="0">
                          <a:solidFill>
                            <a:srgbClr val="0563C1"/>
                          </a:solidFill>
                          <a:effectLst/>
                          <a:latin typeface="+mn-lt"/>
                          <a:ea typeface="Calibri" panose="020F0502020204030204" pitchFamily="34" charset="0"/>
                          <a:cs typeface="Times New Roman" panose="02020603050405020304" pitchFamily="18" charset="0"/>
                          <a:hlinkClick r:id="rId4"/>
                        </a:rPr>
                        <a:t>https://www.bbc.co.uk/bitesize/guides/z2cqrwx/revision/4</a:t>
                      </a:r>
                      <a:endParaRPr lang="en-GB" sz="900" dirty="0">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900" b="1" u="sng" dirty="0" smtClean="0">
                          <a:solidFill>
                            <a:srgbClr val="FF0000"/>
                          </a:solidFill>
                          <a:effectLst/>
                          <a:latin typeface="+mn-lt"/>
                          <a:ea typeface="Calibri" panose="020F0502020204030204" pitchFamily="34" charset="0"/>
                          <a:cs typeface="Times New Roman" panose="02020603050405020304" pitchFamily="18" charset="0"/>
                        </a:rPr>
                        <a:t>Postcard 8: </a:t>
                      </a:r>
                    </a:p>
                    <a:p>
                      <a:pPr>
                        <a:lnSpc>
                          <a:spcPct val="107000"/>
                        </a:lnSpc>
                        <a:spcAft>
                          <a:spcPts val="800"/>
                        </a:spcAft>
                      </a:pPr>
                      <a:r>
                        <a:rPr lang="en-GB" sz="900" b="1" dirty="0" smtClean="0">
                          <a:effectLst/>
                          <a:latin typeface="+mn-lt"/>
                          <a:ea typeface="Calibri" panose="020F0502020204030204" pitchFamily="34" charset="0"/>
                          <a:cs typeface="Times New Roman" panose="02020603050405020304" pitchFamily="18" charset="0"/>
                        </a:rPr>
                        <a:t>1804 - The Ashby Canal </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900" dirty="0" smtClean="0">
                          <a:effectLst/>
                          <a:latin typeface="+mn-lt"/>
                          <a:ea typeface="Calibri" panose="020F0502020204030204" pitchFamily="34" charset="0"/>
                          <a:cs typeface="Times New Roman" panose="02020603050405020304" pitchFamily="18" charset="0"/>
                        </a:rPr>
                        <a:t>Discover what a canal boat looks like and draw a picture. Younger children might like to watch Rosie and Jim TV which was filmed on canals around Birmingham. Find out what two products were carried along the canal through Hinckley. Can you think of a local pub that bears the name of one of these products?</a:t>
                      </a:r>
                    </a:p>
                    <a:p>
                      <a:pPr>
                        <a:lnSpc>
                          <a:spcPct val="107000"/>
                        </a:lnSpc>
                        <a:spcAft>
                          <a:spcPts val="800"/>
                        </a:spcAft>
                      </a:pPr>
                      <a:r>
                        <a:rPr lang="en-GB" sz="900" dirty="0" smtClean="0">
                          <a:effectLst/>
                          <a:latin typeface="+mn-lt"/>
                          <a:ea typeface="Calibri" panose="020F0502020204030204" pitchFamily="34" charset="0"/>
                          <a:cs typeface="Times New Roman" panose="02020603050405020304" pitchFamily="18" charset="0"/>
                        </a:rPr>
                        <a:t>Rosie &amp; Jim </a:t>
                      </a:r>
                      <a:r>
                        <a:rPr lang="en-GB" sz="900" u="sng" dirty="0" smtClean="0">
                          <a:solidFill>
                            <a:srgbClr val="0563C1"/>
                          </a:solidFill>
                          <a:effectLst/>
                          <a:latin typeface="+mn-lt"/>
                          <a:ea typeface="Calibri" panose="020F0502020204030204" pitchFamily="34" charset="0"/>
                          <a:cs typeface="Times New Roman" panose="02020603050405020304" pitchFamily="18" charset="0"/>
                          <a:hlinkClick r:id="rId5"/>
                        </a:rPr>
                        <a:t>https://www.youtube.com/watch?v=P0rVHKuEP68</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800" i="1" u="sng" dirty="0" smtClean="0">
                          <a:effectLst/>
                          <a:latin typeface="+mn-lt"/>
                          <a:ea typeface="Calibri" panose="020F0502020204030204" pitchFamily="34" charset="0"/>
                          <a:cs typeface="Times New Roman" panose="02020603050405020304" pitchFamily="18" charset="0"/>
                        </a:rPr>
                        <a:t>Take it further:</a:t>
                      </a:r>
                      <a:r>
                        <a:rPr lang="en-GB" sz="800" dirty="0" smtClean="0">
                          <a:effectLst/>
                          <a:latin typeface="+mn-lt"/>
                          <a:ea typeface="Calibri" panose="020F0502020204030204" pitchFamily="34" charset="0"/>
                          <a:cs typeface="Times New Roman" panose="02020603050405020304" pitchFamily="18" charset="0"/>
                        </a:rPr>
                        <a:t> Research canal boat art and get creative! Perhaps decorate a paper plate, plant pot or simply use card or paper. </a:t>
                      </a:r>
                      <a:endParaRPr lang="en-GB" sz="800" dirty="0">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0735408"/>
                  </a:ext>
                </a:extLst>
              </a:tr>
              <a:tr h="2436533">
                <a:tc>
                  <a:txBody>
                    <a:bodyPr/>
                    <a:lstStyle/>
                    <a:p>
                      <a:pPr algn="ctr">
                        <a:lnSpc>
                          <a:spcPct val="107000"/>
                        </a:lnSpc>
                        <a:spcAft>
                          <a:spcPts val="800"/>
                        </a:spcAft>
                      </a:pPr>
                      <a:r>
                        <a:rPr lang="en-GB" sz="900" b="1" u="sng" dirty="0" smtClean="0">
                          <a:solidFill>
                            <a:srgbClr val="FF0000"/>
                          </a:solidFill>
                          <a:effectLst/>
                          <a:latin typeface="+mn-lt"/>
                          <a:ea typeface="Calibri" panose="020F0502020204030204" pitchFamily="34" charset="0"/>
                          <a:cs typeface="Times New Roman" panose="02020603050405020304" pitchFamily="18" charset="0"/>
                        </a:rPr>
                        <a:t>Postcard 9: </a:t>
                      </a:r>
                    </a:p>
                    <a:p>
                      <a:pPr>
                        <a:lnSpc>
                          <a:spcPct val="107000"/>
                        </a:lnSpc>
                        <a:spcAft>
                          <a:spcPts val="800"/>
                        </a:spcAft>
                      </a:pPr>
                      <a:r>
                        <a:rPr lang="en-GB" sz="900" b="1" dirty="0" smtClean="0">
                          <a:effectLst/>
                          <a:latin typeface="+mn-lt"/>
                          <a:ea typeface="Calibri" panose="020F0502020204030204" pitchFamily="34" charset="0"/>
                          <a:cs typeface="Times New Roman" panose="02020603050405020304" pitchFamily="18" charset="0"/>
                        </a:rPr>
                        <a:t>1835 AD - The Hansom Cab</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900" dirty="0" smtClean="0">
                          <a:effectLst/>
                          <a:latin typeface="+mn-lt"/>
                          <a:ea typeface="Calibri" panose="020F0502020204030204" pitchFamily="34" charset="0"/>
                          <a:cs typeface="Times New Roman" panose="02020603050405020304" pitchFamily="18" charset="0"/>
                        </a:rPr>
                        <a:t>Discover the inventor of the Hansom Cab whose design transported the Victorian traveller. Capture a picture and record some facts about this interesting inventor on the back.</a:t>
                      </a:r>
                      <a:endParaRPr lang="en-GB" sz="900" dirty="0">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900" b="1" u="sng" dirty="0" smtClean="0">
                          <a:solidFill>
                            <a:srgbClr val="FF0000"/>
                          </a:solidFill>
                          <a:effectLst/>
                          <a:latin typeface="+mn-lt"/>
                          <a:ea typeface="Calibri" panose="020F0502020204030204" pitchFamily="34" charset="0"/>
                          <a:cs typeface="Times New Roman" panose="02020603050405020304" pitchFamily="18" charset="0"/>
                        </a:rPr>
                        <a:t>Postcard 10: </a:t>
                      </a:r>
                    </a:p>
                    <a:p>
                      <a:pPr>
                        <a:lnSpc>
                          <a:spcPct val="107000"/>
                        </a:lnSpc>
                        <a:spcAft>
                          <a:spcPts val="800"/>
                        </a:spcAft>
                      </a:pPr>
                      <a:r>
                        <a:rPr lang="en-GB" sz="900" b="1" dirty="0" smtClean="0">
                          <a:effectLst/>
                          <a:latin typeface="+mn-lt"/>
                          <a:ea typeface="Calibri" panose="020F0502020204030204" pitchFamily="34" charset="0"/>
                          <a:cs typeface="Times New Roman" panose="02020603050405020304" pitchFamily="18" charset="0"/>
                        </a:rPr>
                        <a:t>1889 AD – Hinckley Town Football Club</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900" dirty="0" smtClean="0">
                          <a:effectLst/>
                          <a:latin typeface="+mn-lt"/>
                          <a:ea typeface="Calibri" panose="020F0502020204030204" pitchFamily="34" charset="0"/>
                          <a:cs typeface="Times New Roman" panose="02020603050405020304" pitchFamily="18" charset="0"/>
                        </a:rPr>
                        <a:t>Hinckley has had a football club for over 100 years. But in this time, the club has had 4 different names. Draw a picture to represent today’s football team and discover the 3 other titles.</a:t>
                      </a:r>
                      <a:endParaRPr lang="en-GB" sz="900" dirty="0">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3670959"/>
                  </a:ext>
                </a:extLst>
              </a:tr>
              <a:tr h="2169042">
                <a:tc>
                  <a:txBody>
                    <a:bodyPr/>
                    <a:lstStyle/>
                    <a:p>
                      <a:pPr algn="ctr">
                        <a:lnSpc>
                          <a:spcPct val="107000"/>
                        </a:lnSpc>
                        <a:spcAft>
                          <a:spcPts val="800"/>
                        </a:spcAft>
                      </a:pPr>
                      <a:r>
                        <a:rPr lang="en-GB" sz="900" b="1" u="sng" dirty="0" smtClean="0">
                          <a:solidFill>
                            <a:srgbClr val="FF0000"/>
                          </a:solidFill>
                          <a:effectLst/>
                          <a:latin typeface="+mn-lt"/>
                          <a:ea typeface="Calibri" panose="020F0502020204030204" pitchFamily="34" charset="0"/>
                          <a:cs typeface="Times New Roman" panose="02020603050405020304" pitchFamily="18" charset="0"/>
                        </a:rPr>
                        <a:t>Postcard 11:  </a:t>
                      </a:r>
                    </a:p>
                    <a:p>
                      <a:pPr>
                        <a:lnSpc>
                          <a:spcPct val="107000"/>
                        </a:lnSpc>
                        <a:spcAft>
                          <a:spcPts val="800"/>
                        </a:spcAft>
                      </a:pPr>
                      <a:r>
                        <a:rPr lang="en-GB" sz="900" b="1" dirty="0" smtClean="0">
                          <a:effectLst/>
                          <a:latin typeface="+mn-lt"/>
                          <a:ea typeface="Calibri" panose="020F0502020204030204" pitchFamily="34" charset="0"/>
                          <a:cs typeface="Times New Roman" panose="02020603050405020304" pitchFamily="18" charset="0"/>
                        </a:rPr>
                        <a:t>1939 – 1945 AD World War II</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900" dirty="0" smtClean="0">
                          <a:effectLst/>
                          <a:latin typeface="+mn-lt"/>
                          <a:ea typeface="Calibri" panose="020F0502020204030204" pitchFamily="34" charset="0"/>
                          <a:cs typeface="Times New Roman" panose="02020603050405020304" pitchFamily="18" charset="0"/>
                        </a:rPr>
                        <a:t>In 1941, The Hinckley and District Hosiery Association donated money to pay for 2 Spitfires; The Hinckley Spitfire and Burbage Spitfire. Draw a picture of a spitfire on your postcard.</a:t>
                      </a:r>
                    </a:p>
                    <a:p>
                      <a:pPr>
                        <a:lnSpc>
                          <a:spcPct val="107000"/>
                        </a:lnSpc>
                        <a:spcAft>
                          <a:spcPts val="800"/>
                        </a:spcAft>
                      </a:pPr>
                      <a:r>
                        <a:rPr lang="en-GB" sz="800" i="1" u="sng" dirty="0" smtClean="0">
                          <a:effectLst/>
                          <a:latin typeface="+mn-lt"/>
                          <a:ea typeface="Calibri" panose="020F0502020204030204" pitchFamily="34" charset="0"/>
                          <a:cs typeface="Times New Roman" panose="02020603050405020304" pitchFamily="18" charset="0"/>
                        </a:rPr>
                        <a:t>Take it further:</a:t>
                      </a:r>
                      <a:r>
                        <a:rPr lang="en-GB" sz="800" dirty="0" smtClean="0">
                          <a:effectLst/>
                          <a:latin typeface="+mn-lt"/>
                          <a:ea typeface="Calibri" panose="020F0502020204030204" pitchFamily="34" charset="0"/>
                          <a:cs typeface="Times New Roman" panose="02020603050405020304" pitchFamily="18" charset="0"/>
                        </a:rPr>
                        <a:t> The Hinckley Spitfire had a long life and started its career in a squadron commanded by Douglas Bader. Find out who this British hero was and create a factoid in the shape of a spitfire.</a:t>
                      </a:r>
                    </a:p>
                    <a:p>
                      <a:pPr>
                        <a:lnSpc>
                          <a:spcPct val="107000"/>
                        </a:lnSpc>
                        <a:spcAft>
                          <a:spcPts val="800"/>
                        </a:spcAft>
                      </a:pPr>
                      <a:r>
                        <a:rPr lang="en-GB" sz="900" u="sng" dirty="0" smtClean="0">
                          <a:solidFill>
                            <a:srgbClr val="0563C1"/>
                          </a:solidFill>
                          <a:effectLst/>
                          <a:latin typeface="+mn-lt"/>
                          <a:ea typeface="Calibri" panose="020F0502020204030204" pitchFamily="34" charset="0"/>
                          <a:cs typeface="Times New Roman" panose="02020603050405020304" pitchFamily="18" charset="0"/>
                          <a:hlinkClick r:id="rId6"/>
                        </a:rPr>
                        <a:t>https://primaryfacts.com/4806/douglas-bader-facts-and-information/</a:t>
                      </a:r>
                      <a:endParaRPr lang="en-GB" sz="900" dirty="0">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GB" sz="900" b="1" u="sng" dirty="0" smtClean="0">
                          <a:solidFill>
                            <a:srgbClr val="FF0000"/>
                          </a:solidFill>
                          <a:effectLst/>
                          <a:latin typeface="+mn-lt"/>
                          <a:ea typeface="Calibri" panose="020F0502020204030204" pitchFamily="34" charset="0"/>
                          <a:cs typeface="Times New Roman" panose="02020603050405020304" pitchFamily="18" charset="0"/>
                        </a:rPr>
                        <a:t>Postcard 12:  </a:t>
                      </a:r>
                    </a:p>
                    <a:p>
                      <a:pPr>
                        <a:lnSpc>
                          <a:spcPct val="107000"/>
                        </a:lnSpc>
                        <a:spcAft>
                          <a:spcPts val="800"/>
                        </a:spcAft>
                      </a:pPr>
                      <a:r>
                        <a:rPr lang="en-GB" sz="900" b="1" dirty="0" smtClean="0">
                          <a:effectLst/>
                          <a:latin typeface="+mn-lt"/>
                          <a:ea typeface="Calibri" panose="020F0502020204030204" pitchFamily="34" charset="0"/>
                          <a:cs typeface="Times New Roman" panose="02020603050405020304" pitchFamily="18" charset="0"/>
                        </a:rPr>
                        <a:t>Present Day History</a:t>
                      </a:r>
                      <a:endParaRPr lang="en-GB" sz="900"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900" dirty="0" smtClean="0">
                          <a:effectLst/>
                          <a:latin typeface="+mn-lt"/>
                          <a:ea typeface="Calibri" panose="020F0502020204030204" pitchFamily="34" charset="0"/>
                          <a:cs typeface="Times New Roman" panose="02020603050405020304" pitchFamily="18" charset="0"/>
                        </a:rPr>
                        <a:t>You are an important part </a:t>
                      </a:r>
                    </a:p>
                    <a:p>
                      <a:pPr>
                        <a:lnSpc>
                          <a:spcPct val="107000"/>
                        </a:lnSpc>
                        <a:spcAft>
                          <a:spcPts val="0"/>
                        </a:spcAft>
                      </a:pPr>
                      <a:r>
                        <a:rPr lang="en-GB" sz="900" dirty="0" smtClean="0">
                          <a:effectLst/>
                          <a:latin typeface="+mn-lt"/>
                          <a:ea typeface="Calibri" panose="020F0502020204030204" pitchFamily="34" charset="0"/>
                          <a:cs typeface="Times New Roman" panose="02020603050405020304" pitchFamily="18" charset="0"/>
                        </a:rPr>
                        <a:t>of Hinckley’s history. Create </a:t>
                      </a:r>
                    </a:p>
                    <a:p>
                      <a:pPr>
                        <a:lnSpc>
                          <a:spcPct val="107000"/>
                        </a:lnSpc>
                        <a:spcAft>
                          <a:spcPts val="0"/>
                        </a:spcAft>
                      </a:pPr>
                      <a:r>
                        <a:rPr lang="en-GB" sz="900" dirty="0" smtClean="0">
                          <a:effectLst/>
                          <a:latin typeface="+mn-lt"/>
                          <a:ea typeface="Calibri" panose="020F0502020204030204" pitchFamily="34" charset="0"/>
                          <a:cs typeface="Times New Roman" panose="02020603050405020304" pitchFamily="18" charset="0"/>
                        </a:rPr>
                        <a:t>a postcard about you and </a:t>
                      </a:r>
                    </a:p>
                    <a:p>
                      <a:pPr>
                        <a:lnSpc>
                          <a:spcPct val="107000"/>
                        </a:lnSpc>
                        <a:spcAft>
                          <a:spcPts val="0"/>
                        </a:spcAft>
                      </a:pPr>
                      <a:r>
                        <a:rPr lang="en-GB" sz="900" dirty="0" smtClean="0">
                          <a:effectLst/>
                          <a:latin typeface="+mn-lt"/>
                          <a:ea typeface="Calibri" panose="020F0502020204030204" pitchFamily="34" charset="0"/>
                          <a:cs typeface="Times New Roman" panose="02020603050405020304" pitchFamily="18" charset="0"/>
                        </a:rPr>
                        <a:t>your family connections </a:t>
                      </a:r>
                    </a:p>
                    <a:p>
                      <a:pPr>
                        <a:lnSpc>
                          <a:spcPct val="107000"/>
                        </a:lnSpc>
                        <a:spcAft>
                          <a:spcPts val="0"/>
                        </a:spcAft>
                      </a:pPr>
                      <a:r>
                        <a:rPr lang="en-GB" sz="900" dirty="0" smtClean="0">
                          <a:effectLst/>
                          <a:latin typeface="+mn-lt"/>
                          <a:ea typeface="Calibri" panose="020F0502020204030204" pitchFamily="34" charset="0"/>
                          <a:cs typeface="Times New Roman" panose="02020603050405020304" pitchFamily="18" charset="0"/>
                        </a:rPr>
                        <a:t>to the town.</a:t>
                      </a:r>
                    </a:p>
                    <a:p>
                      <a:pPr>
                        <a:lnSpc>
                          <a:spcPct val="107000"/>
                        </a:lnSpc>
                        <a:spcAft>
                          <a:spcPts val="800"/>
                        </a:spcAft>
                      </a:pPr>
                      <a:endParaRPr lang="en-GB" sz="900" dirty="0">
                        <a:effectLst/>
                        <a:latin typeface="+mn-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0723709"/>
                  </a:ext>
                </a:extLst>
              </a:tr>
            </a:tbl>
          </a:graphicData>
        </a:graphic>
      </p:graphicFrame>
      <p:pic>
        <p:nvPicPr>
          <p:cNvPr id="9" name="Picture 8"/>
          <p:cNvPicPr>
            <a:picLocks noChangeAspect="1"/>
          </p:cNvPicPr>
          <p:nvPr/>
        </p:nvPicPr>
        <p:blipFill rotWithShape="1">
          <a:blip r:embed="rId7">
            <a:extLst>
              <a:ext uri="{28A0092B-C50C-407E-A947-70E740481C1C}">
                <a14:useLocalDpi xmlns:a14="http://schemas.microsoft.com/office/drawing/2010/main" val="0"/>
              </a:ext>
            </a:extLst>
          </a:blip>
          <a:srcRect l="23203"/>
          <a:stretch/>
        </p:blipFill>
        <p:spPr>
          <a:xfrm>
            <a:off x="2361278" y="180444"/>
            <a:ext cx="2157211" cy="751402"/>
          </a:xfrm>
          <a:prstGeom prst="rect">
            <a:avLst/>
          </a:prstGeom>
        </p:spPr>
      </p:pic>
      <p:pic>
        <p:nvPicPr>
          <p:cNvPr id="10" name="Picture 9"/>
          <p:cNvPicPr>
            <a:picLocks noChangeAspect="1"/>
          </p:cNvPicPr>
          <p:nvPr/>
        </p:nvPicPr>
        <p:blipFill rotWithShape="1">
          <a:blip r:embed="rId7">
            <a:extLst>
              <a:ext uri="{28A0092B-C50C-407E-A947-70E740481C1C}">
                <a14:useLocalDpi xmlns:a14="http://schemas.microsoft.com/office/drawing/2010/main" val="0"/>
              </a:ext>
            </a:extLst>
          </a:blip>
          <a:srcRect r="76692"/>
          <a:stretch/>
        </p:blipFill>
        <p:spPr>
          <a:xfrm>
            <a:off x="460568" y="199619"/>
            <a:ext cx="854425" cy="980581"/>
          </a:xfrm>
          <a:prstGeom prst="rect">
            <a:avLst/>
          </a:prstGeom>
        </p:spPr>
      </p:pic>
      <p:pic>
        <p:nvPicPr>
          <p:cNvPr id="12" name="Picture 11"/>
          <p:cNvPicPr>
            <a:picLocks noChangeAspect="1"/>
          </p:cNvPicPr>
          <p:nvPr/>
        </p:nvPicPr>
        <p:blipFill rotWithShape="1">
          <a:blip r:embed="rId7">
            <a:extLst>
              <a:ext uri="{28A0092B-C50C-407E-A947-70E740481C1C}">
                <a14:useLocalDpi xmlns:a14="http://schemas.microsoft.com/office/drawing/2010/main" val="0"/>
              </a:ext>
            </a:extLst>
          </a:blip>
          <a:srcRect r="76471"/>
          <a:stretch/>
        </p:blipFill>
        <p:spPr>
          <a:xfrm>
            <a:off x="5508780" y="199101"/>
            <a:ext cx="862523" cy="980581"/>
          </a:xfrm>
          <a:prstGeom prst="rect">
            <a:avLst/>
          </a:prstGeom>
        </p:spPr>
      </p:pic>
      <p:pic>
        <p:nvPicPr>
          <p:cNvPr id="1026" name="Picture 2" descr="Hansom-cab Images, Stock Photos &amp; Vectors | Shutterstock">
            <a:hlinkClick r:id="rId8"/>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b="6375"/>
          <a:stretch/>
        </p:blipFill>
        <p:spPr bwMode="auto">
          <a:xfrm>
            <a:off x="990834" y="6028465"/>
            <a:ext cx="2154046" cy="131016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50466" y="6028465"/>
            <a:ext cx="1169794" cy="1310168"/>
          </a:xfrm>
          <a:prstGeom prst="rect">
            <a:avLst/>
          </a:prstGeom>
        </p:spPr>
      </p:pic>
    </p:spTree>
    <p:extLst>
      <p:ext uri="{BB962C8B-B14F-4D97-AF65-F5344CB8AC3E}">
        <p14:creationId xmlns:p14="http://schemas.microsoft.com/office/powerpoint/2010/main" val="3007162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459</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Corsiva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jtarrant</dc:creator>
  <cp:lastModifiedBy>jtarrant</cp:lastModifiedBy>
  <cp:revision>16</cp:revision>
  <cp:lastPrinted>2020-04-01T10:33:10Z</cp:lastPrinted>
  <dcterms:created xsi:type="dcterms:W3CDTF">2020-03-26T08:40:42Z</dcterms:created>
  <dcterms:modified xsi:type="dcterms:W3CDTF">2020-04-01T11:28:54Z</dcterms:modified>
</cp:coreProperties>
</file>